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6" r:id="rId2"/>
    <p:sldMasterId id="2147483720" r:id="rId3"/>
    <p:sldMasterId id="2147483757" r:id="rId4"/>
    <p:sldMasterId id="2147483760" r:id="rId5"/>
    <p:sldMasterId id="2147483769" r:id="rId6"/>
    <p:sldMasterId id="2147483776" r:id="rId7"/>
    <p:sldMasterId id="2147483780" r:id="rId8"/>
    <p:sldMasterId id="2147483813" r:id="rId9"/>
    <p:sldMasterId id="2147483861" r:id="rId10"/>
    <p:sldMasterId id="2147483908" r:id="rId11"/>
    <p:sldMasterId id="2147483944" r:id="rId12"/>
    <p:sldMasterId id="2147483968" r:id="rId13"/>
    <p:sldMasterId id="2147483980" r:id="rId14"/>
  </p:sldMasterIdLst>
  <p:notesMasterIdLst>
    <p:notesMasterId r:id="rId27"/>
  </p:notesMasterIdLst>
  <p:handoutMasterIdLst>
    <p:handoutMasterId r:id="rId28"/>
  </p:handoutMasterIdLst>
  <p:sldIdLst>
    <p:sldId id="572" r:id="rId15"/>
    <p:sldId id="635" r:id="rId16"/>
    <p:sldId id="683" r:id="rId17"/>
    <p:sldId id="682" r:id="rId18"/>
    <p:sldId id="684" r:id="rId19"/>
    <p:sldId id="686" r:id="rId20"/>
    <p:sldId id="687" r:id="rId21"/>
    <p:sldId id="688" r:id="rId22"/>
    <p:sldId id="691" r:id="rId23"/>
    <p:sldId id="692" r:id="rId24"/>
    <p:sldId id="689" r:id="rId25"/>
    <p:sldId id="690" r:id="rId26"/>
  </p:sldIdLst>
  <p:sldSz cx="9144000" cy="5143500" type="screen16x9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Van de Houten (svandeho)" initials="SSV" lastIdx="2" clrIdx="2"/>
  <p:cmAuthor id="2" name="Roel Bernaerts (rbernaer)" initials="RB(" lastIdx="1" clrIdx="3">
    <p:extLst>
      <p:ext uri="{19B8F6BF-5375-455C-9EA6-DF929625EA0E}">
        <p15:presenceInfo xmlns:p15="http://schemas.microsoft.com/office/powerpoint/2012/main" userId="S-1-5-21-1708537768-1303643608-725345543-1745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6BA1"/>
    <a:srgbClr val="E33C2C"/>
    <a:srgbClr val="A5A5A5"/>
    <a:srgbClr val="8F797E"/>
    <a:srgbClr val="BEB2B5"/>
    <a:srgbClr val="74A2A6"/>
    <a:srgbClr val="89BBC0"/>
    <a:srgbClr val="605054"/>
    <a:srgbClr val="97C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89046" autoAdjust="0"/>
  </p:normalViewPr>
  <p:slideViewPr>
    <p:cSldViewPr>
      <p:cViewPr varScale="1">
        <p:scale>
          <a:sx n="134" d="100"/>
          <a:sy n="134" d="100"/>
        </p:scale>
        <p:origin x="1284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notesViewPr>
    <p:cSldViewPr>
      <p:cViewPr varScale="1">
        <p:scale>
          <a:sx n="119" d="100"/>
          <a:sy n="119" d="100"/>
        </p:scale>
        <p:origin x="505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0908F-5436-4326-8333-9D41AD134522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7338"/>
            <a:ext cx="2982913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9177338"/>
            <a:ext cx="2982912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FC0F3-2C2E-4FCE-8E69-44E40EF87F3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98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8C64-3810-47D4-B39F-E60F48FE3CD0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37313" cy="3622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09E0-7EE5-43EF-8C01-4A0F0B23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ciscolive.com/Online" TargetMode="Externa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24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6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5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84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41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528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8582751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74537" indent="-29836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131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65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60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134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27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0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713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82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2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7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6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676767"/>
                </a:solidFill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78828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rgbClr val="676767"/>
                </a:solidFill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446813" cy="31700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Please complete your Online Session Evaluations after each session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Complete 4 Session Evaluations &amp; the Overall Conference Evaluation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(available from Thursday) to receive your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Cisco Live T-shirt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All surveys can be completed via the Cisco Live Mobile App or the Communication Stations</a:t>
            </a:r>
            <a:endParaRPr lang="en-US" sz="2000" kern="1200" dirty="0">
              <a:solidFill>
                <a:srgbClr val="676767"/>
              </a:solidFill>
              <a:latin typeface="+mn-lt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95" y="1128177"/>
            <a:ext cx="3875778" cy="258385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Q &amp; A 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3578" y="3564404"/>
            <a:ext cx="8394192" cy="5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4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50ED53-6049-AD43-8FD4-82D7FFA6C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53482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160" tIns="54081" rIns="97355" bIns="54081" rtlCol="0" anchor="b" anchorCtr="0">
            <a:noAutofit/>
          </a:bodyPr>
          <a:lstStyle>
            <a:lvl1pPr algn="l" defTabSz="81125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29"/>
            <a:ext cx="8412480" cy="207749"/>
          </a:xfrm>
          <a:prstGeom prst="rect">
            <a:avLst/>
          </a:prstGeom>
        </p:spPr>
        <p:txBody>
          <a:bodyPr vert="horz" wrap="square" lIns="108160" tIns="54081" rIns="108160" bIns="54081" rtlCol="0" anchor="b" anchorCtr="0">
            <a:noAutofit/>
          </a:bodyPr>
          <a:lstStyle>
            <a:lvl1pPr marL="0" indent="0" algn="l" defTabSz="71407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38" lvl="0" indent="-202838" algn="l" defTabSz="7140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9774528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91826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chemeClr val="tx1">
                    <a:alpha val="60000"/>
                  </a:schemeClr>
                </a:solidFill>
                <a:cs typeface="CiscoSans Thin"/>
              </a:rPr>
              <a:t>© 2016  Cisco and/or its affiliates. All rights reserved.   Cisco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4514961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327196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8" tIns="45713" rIns="91428" bIns="457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28" tIns="45713" rIns="91428" bIns="457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4F2D1BBB-99C7-E840-A704-4145BFCBFCEE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856456"/>
            <a:ext cx="2895600" cy="184652"/>
          </a:xfrm>
          <a:prstGeom prst="rect">
            <a:avLst/>
          </a:prstGeom>
        </p:spPr>
        <p:txBody>
          <a:bodyPr lIns="91428" tIns="45713" rIns="91428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77004966-39D0-4A47-9887-C70B40CC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78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67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365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1625146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33283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47484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61666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01927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48940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27624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489240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95022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143103" y="1229804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310768"/>
            <a:ext cx="3236976" cy="1830001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114279" indent="-114279" algn="l" defTabSz="914209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9799" y="3552444"/>
            <a:ext cx="3326071" cy="25374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1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Pull Quote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302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</a:t>
            </a:r>
            <a:br>
              <a:rPr lang="en-US" dirty="0"/>
            </a:br>
            <a:r>
              <a:rPr lang="en-US" dirty="0"/>
              <a:t>slide with a pull quote</a:t>
            </a:r>
          </a:p>
          <a:p>
            <a:pPr lvl="1"/>
            <a:r>
              <a:rPr lang="en-US" dirty="0"/>
              <a:t>This is where all the second level </a:t>
            </a:r>
            <a:br>
              <a:rPr lang="en-US" dirty="0"/>
            </a:br>
            <a:r>
              <a:rPr lang="en-US" dirty="0"/>
              <a:t>information goes</a:t>
            </a:r>
          </a:p>
          <a:p>
            <a:pPr lvl="1"/>
            <a:r>
              <a:rPr lang="en-US" dirty="0"/>
              <a:t>This is another bullet point</a:t>
            </a:r>
          </a:p>
          <a:p>
            <a:r>
              <a:rPr lang="en-US" dirty="0"/>
              <a:t>First level bullets are 16 points</a:t>
            </a:r>
            <a:br>
              <a:rPr lang="en-US" dirty="0"/>
            </a:br>
            <a:r>
              <a:rPr lang="en-US" dirty="0"/>
              <a:t>and use a bullet point</a:t>
            </a:r>
          </a:p>
          <a:p>
            <a:pPr lvl="1"/>
            <a:r>
              <a:rPr lang="en-US" dirty="0"/>
              <a:t>Second level bullets are 14 points in size</a:t>
            </a:r>
          </a:p>
          <a:p>
            <a:pPr lvl="1"/>
            <a:r>
              <a:rPr lang="en-US" dirty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1179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161245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82597"/>
      </p:ext>
    </p:extLst>
  </p:cSld>
  <p:clrMapOvr>
    <a:masterClrMapping/>
  </p:clrMapOvr>
  <p:transition spd="med">
    <p:fade/>
  </p:transition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805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33791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945628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17802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776782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746397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855892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2159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94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22206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47920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422427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8005719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1429941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4765766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3710909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63019814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2748817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1576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620221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195898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843650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3765025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1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2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13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1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564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786" y="302506"/>
            <a:ext cx="4005072" cy="628650"/>
          </a:xfrm>
          <a:prstGeom prst="rect">
            <a:avLst/>
          </a:prstGeom>
        </p:spPr>
        <p:txBody>
          <a:bodyPr vert="horz" lIns="82276" tIns="45711" rIns="82276" bIns="45711" rtlCol="0" anchor="t" anchorCtr="0">
            <a:noAutofit/>
          </a:bodyPr>
          <a:lstStyle>
            <a:lvl1pPr algn="l" defTabSz="9142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Left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9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</a:t>
            </a:r>
            <a:br>
              <a:rPr lang="en-US" dirty="0"/>
            </a:br>
            <a:r>
              <a:rPr lang="en-US" dirty="0"/>
              <a:t>do not italicize; use yellow on the </a:t>
            </a:r>
            <a:br>
              <a:rPr lang="en-US" dirty="0"/>
            </a:br>
            <a:r>
              <a:rPr lang="en-US" dirty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 </a:t>
            </a:r>
          </a:p>
          <a:p>
            <a:pPr lvl="0"/>
            <a:r>
              <a:rPr lang="en-US" dirty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29" y="302506"/>
            <a:ext cx="4005072" cy="63093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Right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46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282374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7F25-0A8A-4780-B307-703289842FF7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5578-C2DB-4572-8C3F-257AAC0FD25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505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3377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2807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2809444"/>
      </p:ext>
    </p:extLst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black.ai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5" y="4625773"/>
            <a:ext cx="430286" cy="2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1122870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66506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18238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97682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6" y="75438"/>
            <a:ext cx="2668457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400" y="75438"/>
            <a:ext cx="2599859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75438"/>
            <a:ext cx="2634158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516" y="1201574"/>
            <a:ext cx="2668457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473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655" indent="-22218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72202" y="1183949"/>
            <a:ext cx="2634158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856" indent="-28791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3888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258400" y="1201574"/>
            <a:ext cx="2599859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178" indent="-2348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596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24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540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76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6742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709060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0007735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77040106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288860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79533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4247"/>
      </p:ext>
    </p:extLst>
  </p:cSld>
  <p:clrMapOvr>
    <a:masterClrMapping/>
  </p:clrMapOvr>
  <p:transition spd="med">
    <p:fade/>
  </p:transition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5221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97773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4585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320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3241" indent="-533241" algn="l">
              <a:lnSpc>
                <a:spcPct val="90000"/>
              </a:lnSpc>
              <a:defRPr sz="8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42901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51616133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9540332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5367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739426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823163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65940272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3626765"/>
      </p:ext>
    </p:extLst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77937461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94850256"/>
      </p:ext>
    </p:extLst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36847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8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4013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0877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5712808"/>
      </p:ext>
    </p:extLst>
  </p:cSld>
  <p:clrMapOvr>
    <a:masterClrMapping/>
  </p:clrMapOvr>
  <p:transition spd="slow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15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0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911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048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20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82356"/>
      </p:ext>
    </p:extLst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466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4130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37570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6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5111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6848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4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88452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6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6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456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8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8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8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9773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4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7477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6971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8266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614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1048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37342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9913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7" y="1831746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2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76" indent="0">
              <a:buNone/>
              <a:defRPr/>
            </a:lvl2pPr>
            <a:lvl3pPr marL="386645" indent="0">
              <a:buNone/>
              <a:defRPr/>
            </a:lvl3pPr>
            <a:lvl4pPr marL="546483" indent="0">
              <a:buNone/>
              <a:defRPr/>
            </a:lvl4pPr>
            <a:lvl5pPr marL="706320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712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6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942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8" y="4948995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3" y="4948995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8" y="4948995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931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2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91365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2846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0" indent="-111122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28952404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1" y="36532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4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06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Give us your feedback and you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sz="1800" dirty="0"/>
              <a:t>Complete your session evaluation through the Cisco Live mobile app</a:t>
            </a:r>
            <a:br>
              <a:rPr lang="en-US" sz="1800" dirty="0"/>
            </a:br>
            <a:r>
              <a:rPr lang="en-US" sz="1800" dirty="0"/>
              <a:t>or visit one of the interactive kiosks located throughout the convention center.</a:t>
            </a:r>
            <a:endParaRPr lang="en-US" sz="1800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1"/>
            <a:ext cx="41910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07537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705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10098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75098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1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53853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76392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21142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66180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3512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20971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5380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96072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3822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2247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9905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30852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3275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58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4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3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74137480"/>
      </p:ext>
    </p:extLst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kg_video 16x9.jpg"/>
          <p:cNvPicPr>
            <a:picLocks noChangeAspect="1"/>
          </p:cNvPicPr>
          <p:nvPr userDrawn="1"/>
        </p:nvPicPr>
        <p:blipFill>
          <a:blip r:embed="rId2"/>
          <a:srcRect t="22342" b="22899"/>
          <a:stretch>
            <a:fillRect/>
          </a:stretch>
        </p:blipFill>
        <p:spPr>
          <a:xfrm>
            <a:off x="320043" y="2286002"/>
            <a:ext cx="8503920" cy="2619375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" y="2242846"/>
            <a:ext cx="9144000" cy="2686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834" y="0"/>
            <a:ext cx="8541607" cy="2476500"/>
          </a:xfrm>
          <a:effectLst/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16662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6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38" y="857294"/>
            <a:ext cx="8617807" cy="2424007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19779095"/>
      </p:ext>
    </p:extLst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918589658"/>
      </p:ext>
    </p:extLst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Without Multi-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2872282772"/>
      </p:ext>
    </p:extLst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01E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" y="2228851"/>
            <a:ext cx="9144000" cy="29146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  <a:alpha val="0"/>
                </a:schemeClr>
              </a:gs>
              <a:gs pos="100000">
                <a:srgbClr val="2459A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/>
            <a:endParaRPr lang="en-US" sz="1125" dirty="0">
              <a:gradFill>
                <a:gsLst>
                  <a:gs pos="0">
                    <a:srgbClr val="00519A"/>
                  </a:gs>
                  <a:gs pos="100000">
                    <a:srgbClr val="003882"/>
                  </a:gs>
                </a:gsLst>
                <a:lin ang="48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42613"/>
      </p:ext>
    </p:extLst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8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3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39777277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4607040" y="1022153"/>
            <a:ext cx="4216920" cy="359549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519A"/>
              </a:gs>
              <a:gs pos="100000">
                <a:srgbClr val="00193A"/>
              </a:gs>
            </a:gsLst>
            <a:lin ang="3600000" scaled="0"/>
          </a:gradFill>
          <a:ln w="12700">
            <a:noFill/>
          </a:ln>
          <a:effectLst>
            <a:outerShdw blurRad="190500" dist="889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>
              <a:lnSpc>
                <a:spcPct val="95000"/>
              </a:lnSpc>
              <a:spcBef>
                <a:spcPts val="750"/>
              </a:spcBef>
            </a:pPr>
            <a:endParaRPr lang="en-US" sz="1125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8" y="1004814"/>
            <a:ext cx="4103687" cy="368149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89896" y="1109967"/>
            <a:ext cx="4025482" cy="3061985"/>
          </a:xfrm>
        </p:spPr>
        <p:txBody>
          <a:bodyPr vert="horz" lIns="75725" tIns="37831" rIns="0" bIns="37831" rtlCol="0">
            <a:noAutofit/>
          </a:bodyPr>
          <a:lstStyle>
            <a:lvl1pPr marL="147912" indent="-147912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lang="en-US" sz="2100" b="1" kern="1200" spc="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marL="109455" lvl="0" indent="-109455" algn="l" defTabSz="567998" rtl="0" eaLnBrk="1" latinLnBrk="0" hangingPunct="1">
              <a:lnSpc>
                <a:spcPct val="95000"/>
              </a:lnSpc>
              <a:spcBef>
                <a:spcPts val="375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“This is the sample pull quote.”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860758" y="4246658"/>
            <a:ext cx="3962400" cy="295612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17" name="Picture 16" descr="bkg_video.jpg"/>
          <p:cNvPicPr>
            <a:picLocks noChangeAspect="1"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710053" y="2779864"/>
            <a:ext cx="3723894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318853"/>
      </p:ext>
    </p:extLst>
  </p:cSld>
  <p:clrMapOvr>
    <a:masterClrMapping/>
  </p:clrMapOvr>
  <p:transition>
    <p:wipe dir="r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57960"/>
      </p:ext>
    </p:extLst>
  </p:cSld>
  <p:clrMapOvr>
    <a:masterClrMapping/>
  </p:clrMapOvr>
  <p:transition>
    <p:wipe dir="r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6" y="1107281"/>
            <a:ext cx="8439462" cy="3228975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338461311"/>
      </p:ext>
    </p:extLst>
  </p:cSld>
  <p:clrMapOvr>
    <a:masterClrMapping/>
  </p:clrMapOvr>
  <p:transition>
    <p:wipe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4268277"/>
            <a:ext cx="8558698" cy="506246"/>
          </a:xfrm>
        </p:spPr>
        <p:txBody>
          <a:bodyPr vert="horz" lIns="108156" tIns="54079" rIns="97351" bIns="54079" rtlCol="0" anchor="b" anchorCtr="0">
            <a:sp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9705" y="619125"/>
            <a:ext cx="4294673" cy="3314700"/>
          </a:xfrm>
        </p:spPr>
        <p:txBody>
          <a:bodyPr anchor="ctr" anchorCtr="0">
            <a:no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ct val="0"/>
              </a:spcBef>
              <a:buFontTx/>
              <a:buNone/>
              <a:defRPr lang="en-US" sz="2100" b="0" kern="1200" spc="0" baseline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Simple text goes here and can wrap to accommodate more lines of information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648200" y="836295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4648200" y="836295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412573822"/>
      </p:ext>
    </p:extLst>
  </p:cSld>
  <p:clrMapOvr>
    <a:masterClrMapping/>
  </p:clrMapOvr>
  <p:transition>
    <p:wipe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2686052"/>
            <a:ext cx="8558698" cy="2015283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8247134"/>
      </p:ext>
    </p:extLst>
  </p:cSld>
  <p:clrMapOvr>
    <a:masterClrMapping/>
  </p:clrMapOvr>
  <p:transition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217" y="4357014"/>
            <a:ext cx="8239332" cy="372363"/>
          </a:xfrm>
        </p:spPr>
        <p:txBody>
          <a:bodyPr wrap="square" anchor="b" anchorCtr="0">
            <a:sp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05" y="1200151"/>
            <a:ext cx="8533299" cy="2647188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214974" indent="-214974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050634966"/>
      </p:ext>
    </p:extLst>
  </p:cSld>
  <p:clrMapOvr>
    <a:masterClrMapping/>
  </p:clrMapOvr>
  <p:transition>
    <p:wipe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40" y="1860487"/>
            <a:ext cx="4294674" cy="1291076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1" y="397193"/>
            <a:ext cx="4114800" cy="4217670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750"/>
              </a:spcBef>
              <a:buFontTx/>
              <a:buNone/>
              <a:defRPr sz="1725" baseline="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pic>
        <p:nvPicPr>
          <p:cNvPr id="6" name="Picture 5" descr="bkg_video.jpg"/>
          <p:cNvPicPr>
            <a:picLocks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463165" y="2462968"/>
            <a:ext cx="4217670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485648"/>
      </p:ext>
    </p:extLst>
  </p:cSld>
  <p:clrMapOvr>
    <a:masterClrMapping/>
  </p:clrMapOvr>
  <p:transition>
    <p:wipe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41" y="1930476"/>
            <a:ext cx="4418498" cy="700145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Font typeface="Ciscolight" pitchFamily="2" charset="0"/>
              <a:buNone/>
              <a:def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Ciscolight" pitchFamily="2" charset="0"/>
              <a:buNone/>
              <a:tabLst/>
              <a:defRPr/>
            </a:pPr>
            <a:r>
              <a:rPr lang="en-US" dirty="0"/>
              <a:t>Demo Title</a:t>
            </a: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229741" y="2622407"/>
            <a:ext cx="4418498" cy="263149"/>
          </a:xfrm>
          <a:prstGeom prst="rect">
            <a:avLst/>
          </a:prstGeom>
        </p:spPr>
        <p:txBody>
          <a:bodyPr vert="horz" wrap="square" lIns="81117" tIns="0" rIns="0" bIns="0" rtlCol="0" anchor="ctr" anchorCtr="0">
            <a:spAutoFit/>
          </a:bodyPr>
          <a:lstStyle>
            <a:lvl1pPr marL="0" indent="0" algn="ctr">
              <a:buNone/>
              <a:defRPr lang="en-US" sz="20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811223">
              <a:lnSpc>
                <a:spcPct val="95000"/>
              </a:lnSpc>
              <a:buClr>
                <a:srgbClr val="0096D6"/>
              </a:buClr>
              <a:buSzPct val="90000"/>
              <a:buFont typeface="Arial" pitchFamily="34" charset="0"/>
              <a:buNone/>
              <a:defRPr/>
            </a:pPr>
            <a:r>
              <a:rPr sz="1800" dirty="0">
                <a:solidFill>
                  <a:srgbClr val="FFFFFF"/>
                </a:solidFill>
              </a:rPr>
              <a:t>Presenter Name</a:t>
            </a:r>
          </a:p>
        </p:txBody>
      </p:sp>
      <p:sp>
        <p:nvSpPr>
          <p:cNvPr id="25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29741" y="2857502"/>
            <a:ext cx="4418498" cy="264977"/>
          </a:xfrm>
        </p:spPr>
        <p:txBody>
          <a:bodyPr wrap="square" lIns="108156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48200" y="1074420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1074420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31513"/>
      </p:ext>
    </p:extLst>
  </p:cSld>
  <p:clrMapOvr>
    <a:masterClrMapping/>
  </p:clrMapOvr>
  <p:transition>
    <p:wipe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kg_text statement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37744" y="857252"/>
            <a:ext cx="8755128" cy="3013937"/>
          </a:xfrm>
          <a:effectLst/>
        </p:spPr>
        <p:txBody>
          <a:bodyPr anchor="b" anchorCtr="0">
            <a:noAutofit/>
          </a:bodyPr>
          <a:lstStyle>
            <a:lvl1pPr marL="202829" indent="-202829">
              <a:buFont typeface="Arial" pitchFamily="34" charset="0"/>
              <a:buNone/>
              <a:defRPr sz="5400" spc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7718" y="4019220"/>
            <a:ext cx="8574685" cy="416221"/>
          </a:xfrm>
        </p:spPr>
        <p:txBody>
          <a:bodyPr vert="horz" lIns="108156" tIns="54079" rIns="108156" bIns="54079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1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</a:t>
            </a: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78968"/>
      </p:ext>
    </p:extLst>
  </p:cSld>
  <p:clrMapOvr>
    <a:masterClrMapping/>
  </p:clrMapOvr>
  <p:transition>
    <p:wipe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 userDrawn="1"/>
        </p:nvSpPr>
        <p:spPr>
          <a:xfrm>
            <a:off x="1911137" y="321945"/>
            <a:ext cx="5320665" cy="372618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  <a:miter lim="800000"/>
          </a:ln>
          <a:effectLst>
            <a:outerShdw blurRad="190500" dist="127000" dir="2700000" algn="tl" rotWithShape="0">
              <a:prstClr val="black"/>
            </a:outerShdw>
          </a:effectLst>
        </p:spPr>
        <p:txBody>
          <a:bodyPr vert="horz" lIns="81117" tIns="40559" rIns="81117" bIns="40559" rtlCol="0" anchor="ctr" anchorCtr="0">
            <a:noAutofit/>
          </a:bodyPr>
          <a:lstStyle/>
          <a:p>
            <a:pPr marL="202829" indent="-202829" algn="ctr" defTabSz="811223">
              <a:lnSpc>
                <a:spcPct val="95000"/>
              </a:lnSpc>
              <a:spcBef>
                <a:spcPts val="1286"/>
              </a:spcBef>
              <a:buClr>
                <a:srgbClr val="0096D6"/>
              </a:buClr>
              <a:buSzPct val="90000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1911137" y="321945"/>
            <a:ext cx="5320665" cy="372618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/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784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958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77337" y="281036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377337" y="281036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7" y="3352254"/>
            <a:ext cx="8533297" cy="1291076"/>
          </a:xfrm>
        </p:spPr>
        <p:txBody>
          <a:bodyPr wrap="square" anchor="t">
            <a:spAutoFit/>
          </a:bodyPr>
          <a:lstStyle>
            <a:lvl1pPr marL="0" marR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00272"/>
      </p:ext>
    </p:extLst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05400" y="457200"/>
            <a:ext cx="3657600" cy="41148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5105400" y="457200"/>
            <a:ext cx="3657600" cy="41148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2" y="400050"/>
            <a:ext cx="4647099" cy="4229100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8221"/>
      </p:ext>
    </p:extLst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1" y="233363"/>
            <a:ext cx="3267862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4" y="233363"/>
            <a:ext cx="3258612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49401" y="233363"/>
            <a:ext cx="3272751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011988" y="233404"/>
            <a:ext cx="1806574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83414" y="233404"/>
            <a:ext cx="1828800" cy="98107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67" y="2271715"/>
            <a:ext cx="2501965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49403" y="2271716"/>
            <a:ext cx="2516103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7" y="2271715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6"/>
            <a:ext cx="4028516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011988" y="1262747"/>
            <a:ext cx="1806574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83414" y="1257301"/>
            <a:ext cx="1828800" cy="2587058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11988" y="3887223"/>
            <a:ext cx="1806574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83414" y="3887223"/>
            <a:ext cx="1828800" cy="97869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2029"/>
      </p:ext>
    </p:extLst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20043" y="171450"/>
            <a:ext cx="8503920" cy="455371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043" y="171450"/>
            <a:ext cx="8503920" cy="455371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894956529"/>
      </p:ext>
    </p:extLst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9144000" cy="514350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16942328"/>
      </p:ext>
    </p:extLst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grpSp>
        <p:nvGrpSpPr>
          <p:cNvPr id="21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2" name="Rectangle 21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  <p:sp>
        <p:nvSpPr>
          <p:cNvPr id="20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975529" y="381002"/>
            <a:ext cx="7192949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49509340"/>
      </p:ext>
    </p:extLst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54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2773518" y="381002"/>
            <a:ext cx="5394960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grpSp>
        <p:nvGrpSpPr>
          <p:cNvPr id="19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1" name="Rectangle 20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046224"/>
      </p:ext>
    </p:extLst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63698"/>
      </p:ext>
    </p:extLst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919466"/>
      </p:ext>
    </p:extLst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age fill v2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 userDrawn="1"/>
        </p:nvSpPr>
        <p:spPr bwMode="black">
          <a:xfrm>
            <a:off x="4222611" y="4335102"/>
            <a:ext cx="72885" cy="2761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black">
          <a:xfrm>
            <a:off x="4647204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black">
          <a:xfrm>
            <a:off x="3917510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 userDrawn="1"/>
        </p:nvSpPr>
        <p:spPr bwMode="black">
          <a:xfrm>
            <a:off x="4934505" y="4328229"/>
            <a:ext cx="289844" cy="291436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4389563" y="4328229"/>
            <a:ext cx="188992" cy="291436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3772627" y="3943715"/>
            <a:ext cx="68647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3965008" y="3848552"/>
            <a:ext cx="68647" cy="2370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black">
          <a:xfrm>
            <a:off x="4154002" y="3717703"/>
            <a:ext cx="68647" cy="43673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4346383" y="3848553"/>
            <a:ext cx="68647" cy="23705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4534491" y="3943715"/>
            <a:ext cx="72885" cy="14189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4726908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4919290" y="3717703"/>
            <a:ext cx="69494" cy="43672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5108280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5300663" y="3943715"/>
            <a:ext cx="69494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86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5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44" y="2143127"/>
            <a:ext cx="2303828" cy="601283"/>
          </a:xfrm>
          <a:prstGeom prst="rect">
            <a:avLst/>
          </a:prstGeom>
          <a:noFill/>
        </p:spPr>
        <p:txBody>
          <a:bodyPr wrap="none" lIns="81117" tIns="40559" rIns="81117" bIns="40559" rtlCol="0">
            <a:spAutoFit/>
          </a:bodyPr>
          <a:lstStyle/>
          <a:p>
            <a:pPr defTabSz="811223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7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7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9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9" y="1619252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79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90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451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3765" y="1439059"/>
            <a:ext cx="4117446" cy="2265389"/>
          </a:xfrm>
        </p:spPr>
        <p:txBody>
          <a:bodyPr vert="horz" lIns="82280" tIns="45713" rIns="82280" bIns="45713" rtlCol="0" anchor="ctr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95344" cy="3840480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795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8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8" y="302422"/>
            <a:ext cx="8631329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278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2" y="302422"/>
            <a:ext cx="8615217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93" y="1187453"/>
            <a:ext cx="8450261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1" y="302422"/>
            <a:ext cx="8632053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15940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95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</p:spTree>
    <p:extLst>
      <p:ext uri="{BB962C8B-B14F-4D97-AF65-F5344CB8AC3E}">
        <p14:creationId xmlns:p14="http://schemas.microsoft.com/office/powerpoint/2010/main" val="24644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8465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1229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6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78526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1938" y="30480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233363"/>
            <a:ext cx="32877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9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70" y="2271719"/>
            <a:ext cx="2523161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6" y="2271719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79833" y="1262750"/>
            <a:ext cx="1838730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257302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7066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91875" y="596646"/>
            <a:ext cx="5349240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1875" y="3595766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314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3" rIns="91424" bIns="45713" rtlCol="0" anchor="ctr" anchorCtr="0">
            <a:normAutofit/>
          </a:bodyPr>
          <a:lstStyle>
            <a:lvl1pPr marL="0" indent="0" algn="ctr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38092" y="2571750"/>
            <a:ext cx="7009298" cy="1066446"/>
          </a:xfrm>
        </p:spPr>
        <p:txBody>
          <a:bodyPr anchor="t">
            <a:noAutofit/>
          </a:bodyPr>
          <a:lstStyle>
            <a:lvl1pPr marL="0" marR="0" indent="0" algn="l" defTabSz="91424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7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j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76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4870" y="546734"/>
            <a:ext cx="4349918" cy="8139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65671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65782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48" y="0"/>
            <a:ext cx="9144000" cy="514350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236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240632"/>
            <a:ext cx="8447031" cy="440837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2413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"/>
            <a:ext cx="9144001" cy="5008415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8251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2916766" y="582930"/>
            <a:ext cx="5899416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380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4391620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52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5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3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94" y="3209550"/>
            <a:ext cx="4684867" cy="288131"/>
          </a:xfrm>
          <a:prstGeom prst="rect">
            <a:avLst/>
          </a:prstGeom>
        </p:spPr>
        <p:txBody>
          <a:bodyPr vert="horz" lIns="91424" tIns="45713" rIns="91424" bIns="45713" rtlCol="0">
            <a:noAutofit/>
          </a:bodyPr>
          <a:lstStyle>
            <a:lvl1pPr mar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804" y="2462027"/>
            <a:ext cx="4712557" cy="766763"/>
          </a:xfrm>
        </p:spPr>
        <p:txBody>
          <a:bodyPr vert="horz" lIns="82280" tIns="45713" rIns="82280" bIns="45713" rtlCol="0" anchor="b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81" y="1438277"/>
            <a:ext cx="2676525" cy="2166938"/>
          </a:xfrm>
          <a:prstGeom prst="rect">
            <a:avLst/>
          </a:prstGeom>
        </p:spPr>
        <p:txBody>
          <a:bodyPr lIns="121883" tIns="60941" rIns="121883" bIns="60941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41787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0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64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8" name="Freeform 67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76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697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7" y="940715"/>
            <a:ext cx="8694007" cy="28786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6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Thanks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0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0" name="Freeform 39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0" name="Freeform 49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53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 cstate="print"/>
          <a:srcRect t="49224" b="22899"/>
          <a:stretch>
            <a:fillRect/>
          </a:stretch>
        </p:blipFill>
        <p:spPr>
          <a:xfrm>
            <a:off x="320040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8" y="857253"/>
            <a:ext cx="8617807" cy="2424007"/>
          </a:xfrm>
        </p:spPr>
        <p:txBody>
          <a:bodyPr vert="horz" lIns="81622" tIns="40811" rIns="73461" bIns="40811" rtlCol="0" anchor="b" anchorCtr="0">
            <a:noAutofit/>
          </a:bodyPr>
          <a:lstStyle>
            <a:lvl1pPr marL="0" indent="0" algn="l" defTabSz="816225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312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5470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7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7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81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457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1pPr>
            <a:lvl2pPr>
              <a:defRPr sz="16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2pPr>
            <a:lvl3pPr>
              <a:defRPr sz="15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3pPr>
            <a:lvl4pPr>
              <a:defRPr sz="12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4pPr>
            <a:lvl5pPr>
              <a:defRPr sz="10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486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97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1323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7406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5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5901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853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3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0121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5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5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0844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7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7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7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1631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3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592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5898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4010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304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400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11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6" y="1831745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1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069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969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7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2" y="4948994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7" y="4948994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62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1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8699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842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3" indent="-11112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1804616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0" y="365327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3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5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Give us your feedback and you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dirty="0"/>
              <a:t>Complete your session evaluation through the Cisco Live mobile app</a:t>
            </a:r>
            <a:br>
              <a:rPr lang="en-US" dirty="0"/>
            </a:br>
            <a:r>
              <a:rPr lang="en-US" dirty="0"/>
              <a:t>or visit one of the interactive kiosks located throughout the convention center.</a:t>
            </a:r>
            <a:endParaRPr lang="en-US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62632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273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7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6968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0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38162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5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91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61330717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384" tIns="54192" rIns="97554" bIns="54192" rtlCol="0" anchor="b" anchorCtr="0">
            <a:noAutofit/>
          </a:bodyPr>
          <a:lstStyle>
            <a:lvl1pPr algn="l" defTabSz="81291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16"/>
            <a:ext cx="8412480" cy="207749"/>
          </a:xfrm>
        </p:spPr>
        <p:txBody>
          <a:bodyPr vert="horz" wrap="square" lIns="108384" tIns="54192" rIns="108384" bIns="54192" rtlCol="0" anchor="b" anchorCtr="0">
            <a:noAutofit/>
          </a:bodyPr>
          <a:lstStyle>
            <a:lvl1pPr marL="0" indent="0" algn="l" defTabSz="715533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243" lvl="0" indent="-203243" algn="l" defTabSz="71553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4114290114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29" y="2143126"/>
            <a:ext cx="2304173" cy="601455"/>
          </a:xfrm>
          <a:prstGeom prst="rect">
            <a:avLst/>
          </a:prstGeom>
          <a:noFill/>
        </p:spPr>
        <p:txBody>
          <a:bodyPr wrap="none" lIns="81288" tIns="40644" rIns="81288" bIns="40644" rtlCol="0">
            <a:spAutoFit/>
          </a:bodyPr>
          <a:lstStyle/>
          <a:p>
            <a:pPr defTabSz="812915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6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6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8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8" y="1619251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66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89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80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28" y="857284"/>
            <a:ext cx="8617807" cy="2424007"/>
          </a:xfrm>
        </p:spPr>
        <p:txBody>
          <a:bodyPr vert="horz" lIns="108309" tIns="54153" rIns="97487" bIns="54153" rtlCol="0" anchor="b" anchorCtr="0">
            <a:noAutofit/>
          </a:bodyPr>
          <a:lstStyle>
            <a:lvl1pPr marL="0" indent="0" algn="l" defTabSz="81236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4846573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60"/>
            <a:ext cx="383410" cy="274637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marL="0" algn="ctr" defTabSz="45799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675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634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ctr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965616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9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2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39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86545789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3"/>
            <a:ext cx="8588861" cy="667061"/>
          </a:xfrm>
        </p:spPr>
        <p:txBody>
          <a:bodyPr vert="horz" lIns="108313" tIns="54156" rIns="97491" bIns="54156" rtlCol="0" anchor="b" anchorCtr="0">
            <a:noAutofit/>
          </a:bodyPr>
          <a:lstStyle>
            <a:lvl1pPr algn="l" defTabSz="81239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95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2" y="4546619"/>
            <a:ext cx="8412480" cy="207749"/>
          </a:xfrm>
        </p:spPr>
        <p:txBody>
          <a:bodyPr vert="horz" wrap="square" lIns="108313" tIns="54156" rIns="108313" bIns="54156" rtlCol="0" anchor="b" anchorCtr="0">
            <a:noAutofit/>
          </a:bodyPr>
          <a:lstStyle>
            <a:lvl1pPr marL="0" indent="0" algn="l" defTabSz="715077">
              <a:lnSpc>
                <a:spcPct val="90000"/>
              </a:lnSpc>
              <a:spcBef>
                <a:spcPct val="50000"/>
              </a:spcBef>
              <a:buNone/>
              <a:defRPr lang="en-US" sz="105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117" lvl="0" indent="-203117" algn="l" defTabSz="7150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502623378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406801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24161"/>
            <a:ext cx="8580923" cy="628650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defRPr sz="165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19792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-15422"/>
            <a:ext cx="8580923" cy="628650"/>
          </a:xfrm>
        </p:spPr>
        <p:txBody>
          <a:bodyPr/>
          <a:lstStyle>
            <a:lvl1pPr algn="l" defTabSz="68574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buClr>
                <a:srgbClr val="96CA4B"/>
              </a:buClr>
              <a:tabLst/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tabLst/>
              <a:defRPr>
                <a:solidFill>
                  <a:schemeClr val="bg1"/>
                </a:solidFill>
                <a:latin typeface="+mj-lt"/>
              </a:defRPr>
            </a:lvl2pPr>
            <a:lvl3pPr>
              <a:tabLst/>
              <a:defRPr>
                <a:solidFill>
                  <a:schemeClr val="bg1"/>
                </a:solidFill>
                <a:latin typeface="+mj-lt"/>
              </a:defRPr>
            </a:lvl3pPr>
            <a:lvl4pPr>
              <a:tabLst/>
              <a:defRPr>
                <a:solidFill>
                  <a:schemeClr val="bg1"/>
                </a:solidFill>
                <a:latin typeface="+mj-lt"/>
              </a:defRPr>
            </a:lvl4pPr>
            <a:lvl5pPr>
              <a:tabLst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87194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39961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70.xml"/><Relationship Id="rId47" Type="http://schemas.openxmlformats.org/officeDocument/2006/relationships/image" Target="../media/image32.png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4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image" Target="../media/image37.pn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theme" Target="../theme/theme11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20" y="341158"/>
            <a:ext cx="8659368" cy="731520"/>
          </a:xfrm>
          <a:prstGeom prst="rect">
            <a:avLst/>
          </a:prstGeom>
        </p:spPr>
        <p:txBody>
          <a:bodyPr vert="horz" lIns="121883" tIns="60941" rIns="121883" bIns="60941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744291" y="4956536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231F20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776168" y="4953458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231F20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231F20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88048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8" r:id="rId57"/>
    <p:sldLayoutId id="2147483719" r:id="rId58"/>
  </p:sldLayoutIdLst>
  <p:transition spd="slow">
    <p:wipe/>
  </p:transition>
  <p:txStyles>
    <p:titleStyle>
      <a:lvl1pPr algn="l" defTabSz="914247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563" indent="-228563" algn="l" defTabSz="914247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856" indent="-287914" algn="l" defTabSz="914247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827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798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770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654" indent="-228563" algn="l" defTabSz="914247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26" indent="-228532" algn="l" defTabSz="914247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867" indent="0" algn="l" defTabSz="91424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3" indent="-228563" algn="l" defTabSz="914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2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09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  <p:sldLayoutId id="2147483896" r:id="rId35"/>
    <p:sldLayoutId id="2147483897" r:id="rId36"/>
    <p:sldLayoutId id="2147483898" r:id="rId37"/>
    <p:sldLayoutId id="2147483899" r:id="rId38"/>
    <p:sldLayoutId id="2147483900" r:id="rId39"/>
    <p:sldLayoutId id="2147483901" r:id="rId40"/>
    <p:sldLayoutId id="2147483902" r:id="rId41"/>
    <p:sldLayoutId id="2147483903" r:id="rId42"/>
    <p:sldLayoutId id="2147483904" r:id="rId43"/>
    <p:sldLayoutId id="2147483905" r:id="rId44"/>
    <p:sldLayoutId id="2147483907" r:id="rId4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5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2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004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588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57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25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18" indent="-18573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46" indent="-19377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83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22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292" indent="-66971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12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381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50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19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26F6-047E-4D01-AC70-2C8763911C71}" type="datetimeFigureOut">
              <a:rPr lang="nl-BE" smtClean="0"/>
              <a:t>29/09/2017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36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30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4"/>
            <a:ext cx="8551441" cy="3681491"/>
          </a:xfrm>
          <a:prstGeom prst="rect">
            <a:avLst/>
          </a:prstGeom>
        </p:spPr>
        <p:txBody>
          <a:bodyPr vert="horz" lIns="108156" tIns="54079" rIns="108156" bIns="5407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</p:sldLayoutIdLst>
  <p:transition>
    <p:wipe dir="r"/>
  </p:transition>
  <p:txStyles>
    <p:titleStyle>
      <a:lvl1pPr algn="l" defTabSz="811223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2829" indent="-202829" algn="l" defTabSz="811223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0533" indent="0" algn="l" defTabSz="811223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015" indent="-1417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1234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1230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0862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476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08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69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561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122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683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245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28059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3667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3928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4489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‹#›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4098" y="-809"/>
            <a:ext cx="9172196" cy="5163359"/>
            <a:chOff x="-14098" y="-809"/>
            <a:chExt cx="9172196" cy="6858809"/>
          </a:xfrm>
        </p:grpSpPr>
        <p:sp>
          <p:nvSpPr>
            <p:cNvPr id="21" name="Rectangle 20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7" name="Text Box 6"/>
          <p:cNvSpPr txBox="1">
            <a:spLocks noChangeArrowheads="1"/>
          </p:cNvSpPr>
          <p:nvPr userDrawn="1"/>
        </p:nvSpPr>
        <p:spPr bwMode="auto">
          <a:xfrm>
            <a:off x="457200" y="2082224"/>
            <a:ext cx="55626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Presentation Title Here</a:t>
            </a: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457200" y="2691824"/>
            <a:ext cx="345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Sub </a:t>
            </a:r>
            <a:r>
              <a:rPr lang="en-US" sz="2200" spc="-100" dirty="0" err="1">
                <a:solidFill>
                  <a:schemeClr val="bg1"/>
                </a:solidFill>
                <a:latin typeface="Helvetica Light"/>
                <a:cs typeface="Helvetica Light"/>
              </a:rPr>
              <a:t>tilte</a:t>
            </a: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 goes in this space</a:t>
            </a:r>
          </a:p>
        </p:txBody>
      </p:sp>
      <p:sp>
        <p:nvSpPr>
          <p:cNvPr id="29" name="Text Box 6"/>
          <p:cNvSpPr txBox="1">
            <a:spLocks noChangeArrowheads="1"/>
          </p:cNvSpPr>
          <p:nvPr userDrawn="1"/>
        </p:nvSpPr>
        <p:spPr bwMode="auto">
          <a:xfrm>
            <a:off x="457200" y="3301424"/>
            <a:ext cx="3022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Presented by Bob Smith</a:t>
            </a:r>
          </a:p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September 20XX</a:t>
            </a:r>
          </a:p>
        </p:txBody>
      </p:sp>
    </p:spTree>
    <p:extLst>
      <p:ext uri="{BB962C8B-B14F-4D97-AF65-F5344CB8AC3E}">
        <p14:creationId xmlns:p14="http://schemas.microsoft.com/office/powerpoint/2010/main" val="17458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1800" b="1" cap="none">
          <a:solidFill>
            <a:schemeClr val="bg1"/>
          </a:solidFill>
          <a:latin typeface="Helvetica Ligh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1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8056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861890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761496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 userDrawn="1"/>
        </p:nvPicPr>
        <p:blipFill>
          <a:blip r:embed="rId7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29701" y="285754"/>
            <a:ext cx="8588861" cy="667061"/>
          </a:xfrm>
          <a:prstGeom prst="rect">
            <a:avLst/>
          </a:prstGeom>
        </p:spPr>
        <p:txBody>
          <a:bodyPr vert="horz" lIns="108384" tIns="54192" rIns="97554" bIns="54192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9702" y="1004813"/>
            <a:ext cx="8551441" cy="3681491"/>
          </a:xfrm>
          <a:prstGeom prst="rect">
            <a:avLst/>
          </a:prstGeom>
        </p:spPr>
        <p:txBody>
          <a:bodyPr vert="horz" lIns="108384" tIns="54192" rIns="108384" bIns="54192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1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4" r:id="rId4"/>
    <p:sldLayoutId id="2147483775" r:id="rId5"/>
  </p:sldLayoutIdLst>
  <p:transition>
    <p:wipe dir="r"/>
  </p:transition>
  <p:txStyles>
    <p:titleStyle>
      <a:lvl1pPr algn="l" defTabSz="812915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243" indent="-203243" algn="l" defTabSz="81291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289" indent="0" algn="l" defTabSz="81291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8074" indent="-1417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508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712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5515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973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428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886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64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2915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937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583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32287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874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4520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516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3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84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7"/>
          <a:srcRect t="75110" b="22899"/>
          <a:stretch>
            <a:fillRect/>
          </a:stretch>
        </p:blipFill>
        <p:spPr>
          <a:xfrm>
            <a:off x="320042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3"/>
            <a:ext cx="8588861" cy="667061"/>
          </a:xfrm>
          <a:prstGeom prst="rect">
            <a:avLst/>
          </a:prstGeom>
        </p:spPr>
        <p:txBody>
          <a:bodyPr vert="horz" lIns="108313" tIns="54156" rIns="97491" bIns="54156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2"/>
            <a:ext cx="8551441" cy="3681491"/>
          </a:xfrm>
          <a:prstGeom prst="rect">
            <a:avLst/>
          </a:prstGeom>
        </p:spPr>
        <p:txBody>
          <a:bodyPr vert="horz" lIns="108313" tIns="54156" rIns="108313" bIns="54156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8" r:id="rId5"/>
  </p:sldLayoutIdLst>
  <p:transition>
    <p:wipe dir="r"/>
  </p:transition>
  <p:txStyles>
    <p:titleStyle>
      <a:lvl1pPr algn="l" defTabSz="812395" rtl="0" eaLnBrk="1" latinLnBrk="0" hangingPunct="1">
        <a:lnSpc>
          <a:spcPct val="80000"/>
        </a:lnSpc>
        <a:spcBef>
          <a:spcPct val="0"/>
        </a:spcBef>
        <a:buNone/>
        <a:defRPr lang="en-US" sz="315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117" indent="-203117" algn="l" defTabSz="81239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057" indent="0" algn="l" defTabSz="81239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65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749" indent="-1417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11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25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40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02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6482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2681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6199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12395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185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479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309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371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433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49581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2017  Cisco and/or its affiliates. All rights reserved.   Cisco Public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0"/>
          <a:stretch/>
        </p:blipFill>
        <p:spPr>
          <a:xfrm>
            <a:off x="277735" y="4784538"/>
            <a:ext cx="828000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5" r:id="rId31"/>
    <p:sldLayoutId id="2147483846" r:id="rId32"/>
    <p:sldLayoutId id="214748384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1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8196" y="0"/>
            <a:ext cx="9172196" cy="5163359"/>
            <a:chOff x="-14098" y="-809"/>
            <a:chExt cx="9172196" cy="6858809"/>
          </a:xfrm>
        </p:grpSpPr>
        <p:sp>
          <p:nvSpPr>
            <p:cNvPr id="12" name="Rectangle 11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43000" y="1257110"/>
            <a:ext cx="21717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Nectus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169194" y="1990249"/>
            <a:ext cx="720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</a:rPr>
              <a:t>Next Generation of Network Discovery, Monitoring and Visualization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59669" y="2971800"/>
            <a:ext cx="302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Sept 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12826-AE1C-4EC6-B739-ECFA68F76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3" y="1141595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469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Interfaces by Utilization, Errors..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Devices by Latency, RAM, CPU, Lost Pings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“Top 100”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AC777-F8E7-4689-A634-547AC992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14350"/>
            <a:ext cx="406116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Web based SSH Client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Walk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Ping Plotter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L3 Path Discovery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Engineer Toolset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811C0-E2C5-4AB0-A7DD-00188CEB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677" y="1019211"/>
            <a:ext cx="4833646" cy="2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6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0386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New 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Netflow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Collector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v3 support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Coming Soon in November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Supports 200 major hardware vendors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Fastest discovery engine (10.0.0.0/8 under 3 hours)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classification by Vendor, Category and Model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Linecards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Power supplies, Fans, SFP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Interconnections (CDP)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S/N collected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Verification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Discovery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BFF3-6503-4BCD-A960-8C136196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200" y="189546"/>
            <a:ext cx="3388450" cy="3614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457200" y="842911"/>
            <a:ext cx="46482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Build visual topology for any network segment in seconds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Overlay real time monitoring data over topology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device icons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Topology is Interactive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Topology Visualization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323BF-C390-41CC-A7EC-80F0DC1C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25524"/>
            <a:ext cx="3828278" cy="29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UP/DOWN Status for all devices and Interfaces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CPU/RAM/TCAM Utilization Levels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Interface Utilization, Errors, Dropped Packets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Overlay Monitoring Info over Topology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CBD57C-29F0-4D20-A1BF-D78C167F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24" y="241447"/>
            <a:ext cx="3476921" cy="3667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8FE823-EE39-41F4-A2B7-F9FCD827B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496" y="4268466"/>
            <a:ext cx="4525849" cy="7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124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Automated scheduled backups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platform specific scripts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 config changes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Configuration Backups and Tracking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28940-BDBD-4748-A734-1C146FAD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299864"/>
            <a:ext cx="5107344" cy="1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5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124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Push configuration scripts to devices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 config changes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Scheduled execution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Device Configuration Change Automation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E382A-D030-4180-A689-7DA417CA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01" y="934450"/>
            <a:ext cx="3827812" cy="20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Unlimited number of syslog messages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Search and Export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Syslog Server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328F9-B362-4A93-AB17-A1A66ACC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9571"/>
            <a:ext cx="3846358" cy="24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4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For any Device 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Linecard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Requires Entitlement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Bug Search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EOS Status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SmartNet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Support Status Validation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9E6AA-2573-498F-A4CD-FC81A5CFF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42" y="1123950"/>
            <a:ext cx="389146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Half Duplex Ports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Invalid Device configs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Not Saved Configs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Inconsistent DNS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Best Practice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D3345-7C8A-40BB-B7D1-F3A85008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15" y="876249"/>
            <a:ext cx="4228771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1547"/>
      </p:ext>
    </p:extLst>
  </p:cSld>
  <p:clrMapOvr>
    <a:masterClrMapping/>
  </p:clrMapOvr>
</p:sld>
</file>

<file path=ppt/theme/theme1.xml><?xml version="1.0" encoding="utf-8"?>
<a:theme xmlns:a="http://schemas.openxmlformats.org/drawingml/2006/main" name="16x9_Cool_Template_Version_0.16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11.xml><?xml version="1.0" encoding="utf-8"?>
<a:theme xmlns:a="http://schemas.openxmlformats.org/drawingml/2006/main" name="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1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kern="0" cap="none" spc="0" normalizeH="0" baseline="0" noProof="0" dirty="0" smtClean="0">
            <a:ln>
              <a:noFill/>
            </a:ln>
            <a:solidFill>
              <a:srgbClr val="BFE962"/>
            </a:solidFill>
            <a:effectLst/>
            <a:uLnTx/>
            <a:uFillTx/>
            <a:latin typeface="Helvetica Light"/>
            <a:ea typeface="+mj-ea"/>
            <a:cs typeface="+mj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Cisco Live 2017 (Berlin)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17_PPT_Master Template Final" id="{DAA70B6E-4E05-4E5D-95AD-FC63CFB3ED8B}" vid="{05959456-C11D-47A8-9C54-5ADB429CED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16x9_Cool_Template_Version_0.16</Template>
  <TotalTime>88646</TotalTime>
  <Words>79</Words>
  <Application>Microsoft Office PowerPoint</Application>
  <PresentationFormat>On-screen Show (16:9)</PresentationFormat>
  <Paragraphs>128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12</vt:i4>
      </vt:variant>
    </vt:vector>
  </HeadingPairs>
  <TitlesOfParts>
    <vt:vector size="42" baseType="lpstr">
      <vt:lpstr>ＭＳ Ｐゴシック</vt:lpstr>
      <vt:lpstr>Apple LiGothic Medium</vt:lpstr>
      <vt:lpstr>Arial</vt:lpstr>
      <vt:lpstr>Broadway</vt:lpstr>
      <vt:lpstr>Calibri</vt:lpstr>
      <vt:lpstr>Calibri Light</vt:lpstr>
      <vt:lpstr>Ciscolight</vt:lpstr>
      <vt:lpstr>CiscoSans</vt:lpstr>
      <vt:lpstr>CiscoSans ExtraLight</vt:lpstr>
      <vt:lpstr>CiscoSans Thin</vt:lpstr>
      <vt:lpstr>CiscoSansTT ExtraLight</vt:lpstr>
      <vt:lpstr>CiscoSansTT Light</vt:lpstr>
      <vt:lpstr>Helvetica Light</vt:lpstr>
      <vt:lpstr>Helvetica Neue Light</vt:lpstr>
      <vt:lpstr>Tahoma</vt:lpstr>
      <vt:lpstr>Wingdings</vt:lpstr>
      <vt:lpstr>16x9_Cool_Template_Version_0.16</vt:lpstr>
      <vt:lpstr>Default Design</vt:lpstr>
      <vt:lpstr>Master layout</vt:lpstr>
      <vt:lpstr>Cisco Arial 16x9 template_dark</vt:lpstr>
      <vt:lpstr>1_Cisco Arial 16x9 template_dark</vt:lpstr>
      <vt:lpstr>5_blank</vt:lpstr>
      <vt:lpstr>2_Cisco Arial 16x9 template_dark</vt:lpstr>
      <vt:lpstr>4_blank</vt:lpstr>
      <vt:lpstr>Cisco Live 2017 (Berlin)</vt:lpstr>
      <vt:lpstr>Blue theme 2016 16x9</vt:lpstr>
      <vt:lpstr>Blue theme 2015 16x9</vt:lpstr>
      <vt:lpstr>1_Master layout</vt:lpstr>
      <vt:lpstr>Office Theme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CMR Cloud</dc:title>
  <dc:creator>Paritosh Shah (parshah)</dc:creator>
  <cp:lastModifiedBy>vconsole</cp:lastModifiedBy>
  <cp:revision>737</cp:revision>
  <cp:lastPrinted>2016-02-10T11:59:22Z</cp:lastPrinted>
  <dcterms:created xsi:type="dcterms:W3CDTF">2006-08-16T00:00:00Z</dcterms:created>
  <dcterms:modified xsi:type="dcterms:W3CDTF">2017-09-30T03:58:56Z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.versly.content.uuid">
    <vt:lpwstr>7a7c1b4e-f9bc-4732-b477-be1b1db6da65</vt:lpwstr>
  </property>
  <property fmtid="{D5CDD505-2E9C-101B-9397-08002B2CF9AE}" pid="3" name="com.versly.space.uuid">
    <vt:lpwstr>7a7c1b4e-f9bc-4732-b477-be1b1db6da65</vt:lpwstr>
  </property>
  <property fmtid="{D5CDD505-2E9C-101B-9397-08002B2CF9AE}" pid="4" name="com.versly.content.version">
    <vt:lpwstr>1</vt:lpwstr>
  </property>
  <property fmtid="{D5CDD505-2E9C-101B-9397-08002B2CF9AE}" pid="5" name="assetId">
    <vt:lpwstr>496600211</vt:lpwstr>
  </property>
  <property fmtid="{D5CDD505-2E9C-101B-9397-08002B2CF9AE}" pid="6" name="repositoryId">
    <vt:lpwstr>900304026</vt:lpwstr>
  </property>
</Properties>
</file>